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1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D5E2E4"/>
          </a:solidFill>
        </a:fill>
      </a:tcStyle>
    </a:wholeTbl>
    <a:band2H>
      <a:tcTxStyle/>
      <a:tcStyle>
        <a:tcBdr/>
        <a:fill>
          <a:solidFill>
            <a:srgbClr val="EBF1F2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381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381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F1DDCB"/>
          </a:solidFill>
        </a:fill>
      </a:tcStyle>
    </a:wholeTbl>
    <a:band2H>
      <a:tcTxStyle/>
      <a:tcStyle>
        <a:tcBdr/>
        <a:fill>
          <a:solidFill>
            <a:srgbClr val="F8EFE7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381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381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D1D3D7"/>
          </a:solidFill>
        </a:fill>
      </a:tcStyle>
    </a:wholeTbl>
    <a:band2H>
      <a:tcTxStyle/>
      <a:tcStyle>
        <a:tcBdr/>
        <a:fill>
          <a:solidFill>
            <a:srgbClr val="E9EAEC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381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381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340053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5353"/>
              </a:solidFill>
              <a:prstDash val="solid"/>
              <a:round/>
            </a:ln>
          </a:top>
          <a:bottom>
            <a:ln w="254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4005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5353"/>
              </a:solidFill>
              <a:prstDash val="solid"/>
              <a:round/>
            </a:ln>
          </a:top>
          <a:bottom>
            <a:ln w="254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38100" cap="flat">
              <a:solidFill>
                <a:srgbClr val="340053"/>
              </a:solidFill>
              <a:prstDash val="solid"/>
              <a:round/>
            </a:ln>
          </a:top>
          <a:bottom>
            <a:ln w="127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round/>
            </a:ln>
          </a:left>
          <a:right>
            <a:ln w="12700" cap="flat">
              <a:solidFill>
                <a:srgbClr val="340053"/>
              </a:solidFill>
              <a:prstDash val="solid"/>
              <a:round/>
            </a:ln>
          </a:right>
          <a:top>
            <a:ln w="12700" cap="flat">
              <a:solidFill>
                <a:srgbClr val="340053"/>
              </a:solidFill>
              <a:prstDash val="solid"/>
              <a:round/>
            </a:ln>
          </a:top>
          <a:bottom>
            <a:ln w="38100" cap="flat">
              <a:solidFill>
                <a:srgbClr val="340053"/>
              </a:solidFill>
              <a:prstDash val="solid"/>
              <a:round/>
            </a:ln>
          </a:bottom>
          <a:insideH>
            <a:ln w="12700" cap="flat">
              <a:solidFill>
                <a:srgbClr val="340053"/>
              </a:solidFill>
              <a:prstDash val="solid"/>
              <a:round/>
            </a:ln>
          </a:insideH>
          <a:insideV>
            <a:ln w="12700" cap="flat">
              <a:solidFill>
                <a:srgbClr val="340053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round/>
            </a:ln>
          </a:left>
          <a:right>
            <a:ln w="12700" cap="flat">
              <a:solidFill>
                <a:srgbClr val="535353"/>
              </a:solidFill>
              <a:prstDash val="solid"/>
              <a:round/>
            </a:ln>
          </a:right>
          <a:top>
            <a:ln w="12700" cap="flat">
              <a:solidFill>
                <a:srgbClr val="535353"/>
              </a:solidFill>
              <a:prstDash val="solid"/>
              <a:round/>
            </a:ln>
          </a:top>
          <a:bottom>
            <a:ln w="127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solidFill>
                <a:srgbClr val="535353"/>
              </a:solidFill>
              <a:prstDash val="solid"/>
              <a:round/>
            </a:ln>
          </a:insideH>
          <a:insideV>
            <a:ln w="12700" cap="flat">
              <a:solidFill>
                <a:srgbClr val="535353"/>
              </a:solidFill>
              <a:prstDash val="solid"/>
              <a:round/>
            </a:ln>
          </a:insideV>
        </a:tcBdr>
        <a:fill>
          <a:solidFill>
            <a:srgbClr val="535353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round/>
            </a:ln>
          </a:left>
          <a:right>
            <a:ln w="12700" cap="flat">
              <a:solidFill>
                <a:srgbClr val="535353"/>
              </a:solidFill>
              <a:prstDash val="solid"/>
              <a:round/>
            </a:ln>
          </a:right>
          <a:top>
            <a:ln w="12700" cap="flat">
              <a:solidFill>
                <a:srgbClr val="535353"/>
              </a:solidFill>
              <a:prstDash val="solid"/>
              <a:round/>
            </a:ln>
          </a:top>
          <a:bottom>
            <a:ln w="127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solidFill>
                <a:srgbClr val="535353"/>
              </a:solidFill>
              <a:prstDash val="solid"/>
              <a:round/>
            </a:ln>
          </a:insideH>
          <a:insideV>
            <a:ln w="12700" cap="flat">
              <a:solidFill>
                <a:srgbClr val="535353"/>
              </a:solidFill>
              <a:prstDash val="solid"/>
              <a:round/>
            </a:ln>
          </a:insideV>
        </a:tcBdr>
        <a:fill>
          <a:solidFill>
            <a:srgbClr val="535353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round/>
            </a:ln>
          </a:left>
          <a:right>
            <a:ln w="12700" cap="flat">
              <a:solidFill>
                <a:srgbClr val="535353"/>
              </a:solidFill>
              <a:prstDash val="solid"/>
              <a:round/>
            </a:ln>
          </a:right>
          <a:top>
            <a:ln w="50800" cap="flat">
              <a:solidFill>
                <a:srgbClr val="535353"/>
              </a:solidFill>
              <a:prstDash val="solid"/>
              <a:round/>
            </a:ln>
          </a:top>
          <a:bottom>
            <a:ln w="127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solidFill>
                <a:srgbClr val="535353"/>
              </a:solidFill>
              <a:prstDash val="solid"/>
              <a:round/>
            </a:ln>
          </a:insideH>
          <a:insideV>
            <a:ln w="12700" cap="flat">
              <a:solidFill>
                <a:srgbClr val="53535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round/>
            </a:ln>
          </a:left>
          <a:right>
            <a:ln w="12700" cap="flat">
              <a:solidFill>
                <a:srgbClr val="535353"/>
              </a:solidFill>
              <a:prstDash val="solid"/>
              <a:round/>
            </a:ln>
          </a:right>
          <a:top>
            <a:ln w="12700" cap="flat">
              <a:solidFill>
                <a:srgbClr val="535353"/>
              </a:solidFill>
              <a:prstDash val="solid"/>
              <a:round/>
            </a:ln>
          </a:top>
          <a:bottom>
            <a:ln w="254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solidFill>
                <a:srgbClr val="535353"/>
              </a:solidFill>
              <a:prstDash val="solid"/>
              <a:round/>
            </a:ln>
          </a:insideH>
          <a:insideV>
            <a:ln w="12700" cap="flat">
              <a:solidFill>
                <a:srgbClr val="53535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512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2548" y="3576322"/>
            <a:ext cx="9387308" cy="3218177"/>
          </a:xfrm>
        </p:spPr>
        <p:txBody>
          <a:bodyPr anchor="b">
            <a:normAutofit/>
          </a:bodyPr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2548" y="6794497"/>
            <a:ext cx="9387308" cy="1601825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45111" y="6145648"/>
            <a:ext cx="1984673" cy="111186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2075" y="6442015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5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866986"/>
            <a:ext cx="9375268" cy="4433124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6192421"/>
            <a:ext cx="9375268" cy="2212784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998" y="866987"/>
            <a:ext cx="8689190" cy="4118187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36049" y="4985173"/>
            <a:ext cx="8041085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6192421"/>
            <a:ext cx="9375268" cy="2212784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828" y="921607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18892" y="413199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904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3467949"/>
            <a:ext cx="9375268" cy="3875335"/>
          </a:xfrm>
        </p:spPr>
        <p:txBody>
          <a:bodyPr anchor="b">
            <a:normAutofit/>
          </a:bodyPr>
          <a:lstStyle>
            <a:lvl1pPr algn="l">
              <a:defRPr sz="682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37526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8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11998" y="866987"/>
            <a:ext cx="8689190" cy="4118187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62546" y="6177280"/>
            <a:ext cx="9512238" cy="11921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51223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71828" y="921607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18892" y="413199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39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7" y="892312"/>
            <a:ext cx="9375266" cy="4096028"/>
          </a:xfrm>
        </p:spPr>
        <p:txBody>
          <a:bodyPr anchor="ctr">
            <a:normAutofit/>
          </a:bodyPr>
          <a:lstStyle>
            <a:lvl1pPr algn="l">
              <a:defRPr sz="682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62546" y="6177280"/>
            <a:ext cx="9375268" cy="11921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37526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8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2805" y="892311"/>
            <a:ext cx="2355388" cy="751476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547" y="892311"/>
            <a:ext cx="6707695" cy="75147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672835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26214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5493158" y="2743200"/>
            <a:ext cx="7889607" cy="70129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>
            <a:lvl1pPr marL="431800" indent="-431800">
              <a:lnSpc>
                <a:spcPct val="100000"/>
              </a:lnSpc>
              <a:spcBef>
                <a:spcPts val="3800"/>
              </a:spcBef>
              <a:defRPr sz="3800"/>
            </a:lvl1pPr>
            <a:lvl2pPr marL="863600" indent="-431800">
              <a:lnSpc>
                <a:spcPct val="100000"/>
              </a:lnSpc>
              <a:spcBef>
                <a:spcPts val="3800"/>
              </a:spcBef>
              <a:defRPr sz="3800"/>
            </a:lvl2pPr>
            <a:lvl3pPr marL="1295400" indent="-431800">
              <a:lnSpc>
                <a:spcPct val="100000"/>
              </a:lnSpc>
              <a:spcBef>
                <a:spcPts val="3800"/>
              </a:spcBef>
              <a:defRPr sz="3800"/>
            </a:lvl3pPr>
            <a:lvl4pPr marL="1727200" indent="-431800">
              <a:lnSpc>
                <a:spcPct val="100000"/>
              </a:lnSpc>
              <a:spcBef>
                <a:spcPts val="3800"/>
              </a:spcBef>
              <a:defRPr sz="3800"/>
            </a:lvl4pPr>
            <a:lvl5pPr marL="2159000" indent="-431800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09711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509" y="887623"/>
            <a:ext cx="9371305" cy="18217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546" y="3034453"/>
            <a:ext cx="9375268" cy="53726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2950488"/>
            <a:ext cx="9375268" cy="2088960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5093547"/>
            <a:ext cx="9375268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548" y="3038871"/>
            <a:ext cx="4547600" cy="53580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0837" y="3038871"/>
            <a:ext cx="4546977" cy="53580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1120403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1834" y="3166757"/>
            <a:ext cx="4088314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2546" y="3986330"/>
            <a:ext cx="4547601" cy="4417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4309" y="3162166"/>
            <a:ext cx="4086384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85728" y="3981739"/>
            <a:ext cx="4544967" cy="4417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1120403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506" y="887623"/>
            <a:ext cx="9371307" cy="18217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6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3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634436"/>
            <a:ext cx="3739853" cy="1388533"/>
          </a:xfrm>
        </p:spPr>
        <p:txBody>
          <a:bodyPr anchor="b"/>
          <a:lstStyle>
            <a:lvl1pPr algn="l">
              <a:defRPr sz="2844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302" y="634438"/>
            <a:ext cx="5391511" cy="7701281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2273583"/>
            <a:ext cx="3739853" cy="6062131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6827520"/>
            <a:ext cx="9375268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62546" y="903061"/>
            <a:ext cx="9375268" cy="5482624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633547"/>
            <a:ext cx="9375268" cy="702168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8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25120"/>
            <a:ext cx="2817707" cy="94416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9043" y="1065"/>
            <a:ext cx="2776565" cy="9745783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60096" cy="9753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506" y="887623"/>
            <a:ext cx="9371307" cy="182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3034453"/>
            <a:ext cx="9375268" cy="552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54080" y="8725461"/>
            <a:ext cx="1089963" cy="526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2546" y="8726485"/>
            <a:ext cx="813011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27080" y="1120403"/>
            <a:ext cx="83196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1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ffects of Social Media on Teen Depression and Suicide"/>
          <p:cNvSpPr txBox="1">
            <a:spLocks noGrp="1"/>
          </p:cNvSpPr>
          <p:nvPr>
            <p:ph type="ctrTitle"/>
          </p:nvPr>
        </p:nvSpPr>
        <p:spPr>
          <a:xfrm>
            <a:off x="355600" y="3810000"/>
            <a:ext cx="12293600" cy="3238500"/>
          </a:xfrm>
          <a:prstGeom prst="rect">
            <a:avLst/>
          </a:prstGeom>
        </p:spPr>
        <p:txBody>
          <a:bodyPr/>
          <a:lstStyle>
            <a:lvl1pPr defTabSz="457200">
              <a:defRPr sz="5900" b="1" cap="none">
                <a:solidFill>
                  <a:srgbClr val="000000"/>
                </a:solid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r>
              <a:t>Effects of Social Media on Teen Depression and Suicide</a:t>
            </a:r>
          </a:p>
        </p:txBody>
      </p:sp>
      <p:sp>
        <p:nvSpPr>
          <p:cNvPr id="120" name="Garron Griffitts, LCSW"/>
          <p:cNvSpPr txBox="1">
            <a:spLocks noGrp="1"/>
          </p:cNvSpPr>
          <p:nvPr>
            <p:ph type="subTitle" idx="1"/>
          </p:nvPr>
        </p:nvSpPr>
        <p:spPr>
          <a:xfrm>
            <a:off x="355600" y="7543800"/>
            <a:ext cx="12293600" cy="1295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            </a:t>
            </a:r>
            <a:r>
              <a:rPr dirty="0" smtClean="0"/>
              <a:t>Garron </a:t>
            </a:r>
            <a:r>
              <a:rPr dirty="0"/>
              <a:t>Griffitts, LCSW</a:t>
            </a:r>
          </a:p>
        </p:txBody>
      </p:sp>
      <p:pic>
        <p:nvPicPr>
          <p:cNvPr id="121" name="Helping Others round The Top.png" descr="Helping Others round The To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8570" y="299533"/>
            <a:ext cx="6107661" cy="5103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"/>
          <p:cNvSpPr/>
          <p:nvPr/>
        </p:nvSpPr>
        <p:spPr>
          <a:xfrm>
            <a:off x="1326213" y="4876800"/>
            <a:ext cx="10639774" cy="0"/>
          </a:xfrm>
          <a:prstGeom prst="line">
            <a:avLst/>
          </a:prstGeom>
          <a:ln w="25400">
            <a:solidFill>
              <a:srgbClr val="5A5F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6" name="Line"/>
          <p:cNvSpPr/>
          <p:nvPr/>
        </p:nvSpPr>
        <p:spPr>
          <a:xfrm flipV="1">
            <a:off x="4181923" y="4241799"/>
            <a:ext cx="2" cy="1270001"/>
          </a:xfrm>
          <a:prstGeom prst="line">
            <a:avLst/>
          </a:prstGeom>
          <a:ln w="25400">
            <a:solidFill>
              <a:srgbClr val="5A5F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Line"/>
          <p:cNvSpPr/>
          <p:nvPr/>
        </p:nvSpPr>
        <p:spPr>
          <a:xfrm flipV="1">
            <a:off x="9036663" y="4241799"/>
            <a:ext cx="2" cy="1270001"/>
          </a:xfrm>
          <a:prstGeom prst="line">
            <a:avLst/>
          </a:prstGeom>
          <a:ln w="25400">
            <a:solidFill>
              <a:srgbClr val="5A5F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8" name="Junior High"/>
          <p:cNvSpPr txBox="1"/>
          <p:nvPr/>
        </p:nvSpPr>
        <p:spPr>
          <a:xfrm>
            <a:off x="1668410" y="3941619"/>
            <a:ext cx="21047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Junior High</a:t>
            </a:r>
          </a:p>
        </p:txBody>
      </p:sp>
      <p:sp>
        <p:nvSpPr>
          <p:cNvPr id="149" name="Freshman/Sophomore"/>
          <p:cNvSpPr txBox="1"/>
          <p:nvPr/>
        </p:nvSpPr>
        <p:spPr>
          <a:xfrm>
            <a:off x="4590708" y="3941619"/>
            <a:ext cx="411078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Freshman/Sophomore</a:t>
            </a:r>
          </a:p>
        </p:txBody>
      </p:sp>
      <p:sp>
        <p:nvSpPr>
          <p:cNvPr id="150" name="Junior/Senior"/>
          <p:cNvSpPr txBox="1"/>
          <p:nvPr/>
        </p:nvSpPr>
        <p:spPr>
          <a:xfrm>
            <a:off x="9371834" y="3941619"/>
            <a:ext cx="241570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Junior/Senior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rotective Facto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Protective Factors</a:t>
            </a:r>
          </a:p>
        </p:txBody>
      </p:sp>
      <p:sp>
        <p:nvSpPr>
          <p:cNvPr id="153" name="Positive physical develop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Positive physical development</a:t>
            </a:r>
          </a:p>
          <a:p>
            <a:r>
              <a:t>Academic achievement</a:t>
            </a:r>
          </a:p>
          <a:p>
            <a:r>
              <a:t>High self-esteem</a:t>
            </a:r>
          </a:p>
          <a:p>
            <a:r>
              <a:t>Emotional self-regulation</a:t>
            </a:r>
          </a:p>
          <a:p>
            <a:r>
              <a:t>Good coping skills and problem solving skills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otective Facto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Protective Factors</a:t>
            </a:r>
          </a:p>
        </p:txBody>
      </p:sp>
      <p:sp>
        <p:nvSpPr>
          <p:cNvPr id="156" name="Engagement and connections in two or more of the following contexts: school, peers, athletics, employment, religion, cultu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94665" indent="-494665" defTabSz="554990">
              <a:spcBef>
                <a:spcPts val="4300"/>
              </a:spcBef>
              <a:defRPr sz="4300"/>
            </a:pPr>
            <a:r>
              <a:t>Engagement and connections in two or more of the following contexts: school, peers, athletics, employment, religion, culture</a:t>
            </a:r>
          </a:p>
          <a:p>
            <a:pPr marL="494665" indent="-494665" defTabSz="554990">
              <a:spcBef>
                <a:spcPts val="4300"/>
              </a:spcBef>
              <a:defRPr sz="4300"/>
            </a:pPr>
            <a:r>
              <a:t>Structure, limits, rules, monitoring</a:t>
            </a:r>
          </a:p>
          <a:p>
            <a:pPr marL="494665" indent="-494665" defTabSz="554990">
              <a:spcBef>
                <a:spcPts val="4300"/>
              </a:spcBef>
              <a:defRPr sz="4300"/>
            </a:pPr>
            <a:r>
              <a:t>Supportive relationships with family members </a:t>
            </a:r>
          </a:p>
          <a:p>
            <a:pPr marL="494665" indent="-494665" defTabSz="554990">
              <a:spcBef>
                <a:spcPts val="4300"/>
              </a:spcBef>
              <a:defRPr sz="4300"/>
            </a:pPr>
            <a:r>
              <a:t>Clear expectations for behavior and values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What can be don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can be done? </a:t>
            </a:r>
          </a:p>
        </p:txBody>
      </p:sp>
      <p:sp>
        <p:nvSpPr>
          <p:cNvPr id="159" name="Balan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8215" indent="-458215" defTabSz="514094">
              <a:spcBef>
                <a:spcPts val="4000"/>
              </a:spcBef>
              <a:defRPr sz="4000"/>
            </a:pPr>
            <a:r>
              <a:t>Balance</a:t>
            </a:r>
          </a:p>
          <a:p>
            <a:pPr marL="458215" indent="-458215" defTabSz="514094">
              <a:spcBef>
                <a:spcPts val="4000"/>
              </a:spcBef>
              <a:defRPr sz="4000"/>
            </a:pPr>
            <a:r>
              <a:t>Turn of notifications</a:t>
            </a:r>
          </a:p>
          <a:p>
            <a:pPr marL="458215" indent="-458215" defTabSz="514094">
              <a:spcBef>
                <a:spcPts val="4000"/>
              </a:spcBef>
              <a:defRPr sz="4000"/>
            </a:pPr>
            <a:r>
              <a:t>Teach mindful use of social media</a:t>
            </a:r>
          </a:p>
          <a:p>
            <a:pPr marL="458215" indent="-458215" defTabSz="514094">
              <a:spcBef>
                <a:spcPts val="4000"/>
              </a:spcBef>
              <a:defRPr sz="4000"/>
            </a:pPr>
            <a:r>
              <a:t>Model balance</a:t>
            </a:r>
          </a:p>
          <a:p>
            <a:pPr marL="458215" indent="-458215" defTabSz="514094">
              <a:spcBef>
                <a:spcPts val="4000"/>
              </a:spcBef>
              <a:defRPr sz="4000"/>
            </a:pPr>
            <a:r>
              <a:t>Phone free time before sleep. Put the phone away one hour before going to bed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What can be don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can be done? </a:t>
            </a:r>
          </a:p>
        </p:txBody>
      </p:sp>
      <p:sp>
        <p:nvSpPr>
          <p:cNvPr id="162" name="Limit the amount of leisure time spent in front of a screen to two hours a day (not including time to do homework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47801" indent="-447801" defTabSz="502412">
              <a:spcBef>
                <a:spcPts val="3900"/>
              </a:spcBef>
              <a:defRPr sz="3900"/>
            </a:pPr>
            <a:r>
              <a:t>Limit the amount of leisure time spent in front of a screen to two hours a day (not including time to do homework)</a:t>
            </a:r>
          </a:p>
          <a:p>
            <a:pPr marL="447801" indent="-447801" defTabSz="502412">
              <a:spcBef>
                <a:spcPts val="3900"/>
              </a:spcBef>
              <a:defRPr sz="3900"/>
            </a:pPr>
            <a:r>
              <a:t>Prohibit cell phones at dinner. It’s a way to enforce good quality time together (this is assuming that you have dinner together)</a:t>
            </a:r>
          </a:p>
          <a:p>
            <a:pPr marL="447801" indent="-447801" defTabSz="502412">
              <a:spcBef>
                <a:spcPts val="3900"/>
              </a:spcBef>
              <a:defRPr sz="3900"/>
            </a:pPr>
            <a:r>
              <a:t>Track their screen time </a:t>
            </a:r>
          </a:p>
          <a:p>
            <a:pPr marL="447801" indent="-447801" defTabSz="502412">
              <a:spcBef>
                <a:spcPts val="3900"/>
              </a:spcBef>
              <a:defRPr sz="3900"/>
            </a:pPr>
            <a:r>
              <a:t>Make time for face-to-face interaction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ta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Stats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2010-20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2010-2015</a:t>
            </a:r>
          </a:p>
        </p:txBody>
      </p:sp>
      <p:sp>
        <p:nvSpPr>
          <p:cNvPr id="126" name="33% increase in depression…"/>
          <p:cNvSpPr txBox="1">
            <a:spLocks noGrp="1"/>
          </p:cNvSpPr>
          <p:nvPr>
            <p:ph type="body" idx="1"/>
          </p:nvPr>
        </p:nvSpPr>
        <p:spPr>
          <a:xfrm>
            <a:off x="355600" y="2343599"/>
            <a:ext cx="12293600" cy="6299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91462" lvl="1" indent="-395731" defTabSz="443991">
              <a:spcBef>
                <a:spcPts val="3400"/>
              </a:spcBef>
              <a:defRPr sz="3400"/>
            </a:pPr>
            <a:r>
              <a:t>33% increase in depression</a:t>
            </a:r>
          </a:p>
          <a:p>
            <a:pPr marL="791462" lvl="1" indent="-395731" defTabSz="443991">
              <a:spcBef>
                <a:spcPts val="3400"/>
              </a:spcBef>
              <a:defRPr sz="3400"/>
            </a:pPr>
            <a:r>
              <a:t>65% increase in girls suicides</a:t>
            </a:r>
          </a:p>
          <a:p>
            <a:pPr marL="791462" lvl="1" indent="-395731" defTabSz="443991">
              <a:spcBef>
                <a:spcPts val="3400"/>
              </a:spcBef>
              <a:defRPr sz="3400"/>
            </a:pPr>
            <a:r>
              <a:t>2007 smart phones introduced</a:t>
            </a:r>
          </a:p>
          <a:p>
            <a:pPr marL="791462" lvl="1" indent="-395731" defTabSz="443991">
              <a:spcBef>
                <a:spcPts val="3400"/>
              </a:spcBef>
              <a:defRPr sz="3400"/>
            </a:pPr>
            <a:r>
              <a:t>2015: 92% of teens and young adults had one</a:t>
            </a:r>
          </a:p>
          <a:p>
            <a:pPr marL="791462" lvl="1" indent="-395731" defTabSz="443991">
              <a:spcBef>
                <a:spcPts val="3400"/>
              </a:spcBef>
              <a:defRPr sz="3400"/>
            </a:pPr>
            <a:r>
              <a:t>2009 50% H.S. Seniors visited SM site daily</a:t>
            </a:r>
          </a:p>
          <a:p>
            <a:pPr marL="791462" lvl="1" indent="-395731" defTabSz="443991">
              <a:spcBef>
                <a:spcPts val="3400"/>
              </a:spcBef>
              <a:defRPr sz="3400"/>
            </a:pPr>
            <a:r>
              <a:t>Today: 85%</a:t>
            </a:r>
          </a:p>
          <a:p>
            <a:pPr marL="0" indent="0" algn="r" defTabSz="347472">
              <a:lnSpc>
                <a:spcPct val="100000"/>
              </a:lnSpc>
              <a:spcBef>
                <a:spcPts val="0"/>
              </a:spcBef>
              <a:buSzTx/>
              <a:buNone/>
              <a:defRPr sz="2300">
                <a:solidFill>
                  <a:srgbClr val="090E3C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San Diego State University psychologist Jean Twenge.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rrelational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Correlational </a:t>
            </a:r>
          </a:p>
          <a:p>
            <a:r>
              <a:t>not </a:t>
            </a:r>
          </a:p>
          <a:p>
            <a:r>
              <a:t>causal 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ther Facto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Other Factors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My Findings"/>
          <p:cNvSpPr txBox="1">
            <a:spLocks noGrp="1"/>
          </p:cNvSpPr>
          <p:nvPr>
            <p:ph type="title"/>
          </p:nvPr>
        </p:nvSpPr>
        <p:spPr>
          <a:xfrm>
            <a:off x="355600" y="254000"/>
            <a:ext cx="12293600" cy="1468082"/>
          </a:xfrm>
          <a:prstGeom prst="rect">
            <a:avLst/>
          </a:prstGeom>
        </p:spPr>
        <p:txBody>
          <a:bodyPr/>
          <a:lstStyle/>
          <a:p>
            <a:r>
              <a:t>My Findings</a:t>
            </a:r>
          </a:p>
        </p:txBody>
      </p:sp>
      <p:sp>
        <p:nvSpPr>
          <p:cNvPr id="133" name="School: Grades and what to be and do…"/>
          <p:cNvSpPr txBox="1">
            <a:spLocks noGrp="1"/>
          </p:cNvSpPr>
          <p:nvPr>
            <p:ph type="body" idx="1"/>
          </p:nvPr>
        </p:nvSpPr>
        <p:spPr>
          <a:xfrm>
            <a:off x="355600" y="1866997"/>
            <a:ext cx="12293600" cy="7162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6145" indent="-406145" defTabSz="455674">
              <a:spcBef>
                <a:spcPts val="3500"/>
              </a:spcBef>
              <a:defRPr sz="3500"/>
            </a:pPr>
            <a:r>
              <a:t>School: Grades and what to be and do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Social: Fitting in, Relationships, Social media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Family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Culture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Religion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Trauma</a:t>
            </a:r>
          </a:p>
          <a:p>
            <a:pPr marL="406145" indent="-406145" defTabSz="455674">
              <a:spcBef>
                <a:spcPts val="3500"/>
              </a:spcBef>
              <a:defRPr sz="3500"/>
            </a:pPr>
            <a:r>
              <a:t>Sexuality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isk facto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Risk factors</a:t>
            </a:r>
          </a:p>
        </p:txBody>
      </p:sp>
      <p:sp>
        <p:nvSpPr>
          <p:cNvPr id="136" name="Femal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3" spcCol="307340">
            <a:normAutofit fontScale="85000" lnSpcReduction="10000"/>
          </a:bodyPr>
          <a:lstStyle/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Female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Low self-esteem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Anxiety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Poor social skills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Need for approval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 smtClean="0"/>
              <a:t>P</a:t>
            </a:r>
            <a:r>
              <a:rPr lang="en-US" dirty="0" smtClean="0"/>
              <a:t>a</a:t>
            </a:r>
            <a:r>
              <a:rPr dirty="0" smtClean="0"/>
              <a:t>rental </a:t>
            </a:r>
            <a:r>
              <a:rPr dirty="0"/>
              <a:t>Depression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Parent-child conflict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Single parent family (for girls only)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Abuse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Divorce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Peer rejection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Poor academics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Poverty</a:t>
            </a:r>
          </a:p>
          <a:p>
            <a:pPr marL="421766" indent="-421766" defTabSz="473201">
              <a:spcBef>
                <a:spcPts val="3700"/>
              </a:spcBef>
              <a:defRPr sz="3700"/>
            </a:pPr>
            <a:r>
              <a:rPr dirty="0"/>
              <a:t>School Stress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Why?</a:t>
            </a:r>
          </a:p>
        </p:txBody>
      </p:sp>
      <p:sp>
        <p:nvSpPr>
          <p:cNvPr id="139" name="Less emotionally satisfying and less connection: Not the same as face to face interac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80111" indent="-380111" defTabSz="426466">
              <a:spcBef>
                <a:spcPts val="3300"/>
              </a:spcBef>
              <a:defRPr sz="3300"/>
            </a:pPr>
            <a:r>
              <a:t>Less emotionally satisfying and less connection: Not the same as face to face interaction</a:t>
            </a:r>
          </a:p>
          <a:p>
            <a:pPr marL="380111" indent="-380111" defTabSz="426466">
              <a:spcBef>
                <a:spcPts val="3300"/>
              </a:spcBef>
              <a:defRPr sz="3300"/>
            </a:pPr>
            <a:r>
              <a:t>Comparing</a:t>
            </a:r>
          </a:p>
          <a:p>
            <a:pPr marL="380111" indent="-380111" defTabSz="426466">
              <a:spcBef>
                <a:spcPts val="3300"/>
              </a:spcBef>
              <a:defRPr sz="3300"/>
            </a:pPr>
            <a:r>
              <a:t>Less active</a:t>
            </a:r>
          </a:p>
          <a:p>
            <a:pPr marL="380111" indent="-380111" defTabSz="426466">
              <a:spcBef>
                <a:spcPts val="3300"/>
              </a:spcBef>
              <a:defRPr sz="3300"/>
            </a:pPr>
            <a:r>
              <a:t>Less accomplishments/productivity</a:t>
            </a:r>
          </a:p>
          <a:p>
            <a:pPr marL="380111" indent="-380111" defTabSz="426466">
              <a:spcBef>
                <a:spcPts val="3300"/>
              </a:spcBef>
              <a:defRPr sz="3300"/>
            </a:pPr>
            <a:r>
              <a:t>Concentration: Multitasking</a:t>
            </a:r>
          </a:p>
          <a:p>
            <a:pPr marL="380111" indent="-380111" defTabSz="426466">
              <a:spcBef>
                <a:spcPts val="3300"/>
              </a:spcBef>
              <a:defRPr sz="3300"/>
            </a:pPr>
            <a:r>
              <a:t>Sleep deprivation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why? </a:t>
            </a:r>
          </a:p>
        </p:txBody>
      </p:sp>
      <p:sp>
        <p:nvSpPr>
          <p:cNvPr id="142" name="Addictive but not satisfying longterm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Addictive but not satisfying longterm </a:t>
            </a:r>
          </a:p>
        </p:txBody>
      </p:sp>
      <p:pic>
        <p:nvPicPr>
          <p:cNvPr id="143" name="Brown-Butter-Chocolate-Chip-Skillet-Cookies-for-Two-Pizookies-10.jpg" descr="Brown-Butter-Chocolate-Chip-Skillet-Cookies-for-Two-Pizookies-1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3755" y="2319097"/>
            <a:ext cx="4203589" cy="62992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005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A9596B9F4334E90FD1055CAAD266E" ma:contentTypeVersion="9" ma:contentTypeDescription="Create a new document." ma:contentTypeScope="" ma:versionID="978c80806aad63c1d4ccedc74d013384">
  <xsd:schema xmlns:xsd="http://www.w3.org/2001/XMLSchema" xmlns:xs="http://www.w3.org/2001/XMLSchema" xmlns:p="http://schemas.microsoft.com/office/2006/metadata/properties" xmlns:ns3="db580473-a3f8-47e9-aa20-0a927044ca80" targetNamespace="http://schemas.microsoft.com/office/2006/metadata/properties" ma:root="true" ma:fieldsID="827a2a45a08df3dda9d2c4891b1a6d9f" ns3:_="">
    <xsd:import namespace="db580473-a3f8-47e9-aa20-0a927044c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80473-a3f8-47e9-aa20-0a927044c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E2751D-8FAB-4E15-B04B-8ABA6ED2C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80473-a3f8-47e9-aa20-0a927044c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F349EA-AFEF-44A7-8E3E-39E187D065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E3D12-9AFB-47FD-9744-C1670B0747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b580473-a3f8-47e9-aa20-0a927044ca8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326</Words>
  <Application>Microsoft Office PowerPoint</Application>
  <PresentationFormat>Custom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Cochin</vt:lpstr>
      <vt:lpstr>Helvetica</vt:lpstr>
      <vt:lpstr>Helvetica Neue</vt:lpstr>
      <vt:lpstr>Wingdings 3</vt:lpstr>
      <vt:lpstr>Wisp</vt:lpstr>
      <vt:lpstr>Effects of Social Media on Teen Depression and Suicide</vt:lpstr>
      <vt:lpstr>Stats</vt:lpstr>
      <vt:lpstr>2010-2015</vt:lpstr>
      <vt:lpstr>Correlational  not  causal !</vt:lpstr>
      <vt:lpstr>Other Factors</vt:lpstr>
      <vt:lpstr>My Findings</vt:lpstr>
      <vt:lpstr>Risk factors</vt:lpstr>
      <vt:lpstr>Why?</vt:lpstr>
      <vt:lpstr>why? </vt:lpstr>
      <vt:lpstr>PowerPoint Presentation</vt:lpstr>
      <vt:lpstr>Protective Factors</vt:lpstr>
      <vt:lpstr>Protective Factors</vt:lpstr>
      <vt:lpstr>What can be done? </vt:lpstr>
      <vt:lpstr>What can be done?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Social Media on Teen Depression and Suicide</dc:title>
  <dc:creator>Rastogi, Rajani</dc:creator>
  <cp:lastModifiedBy>Rastogi, Rajani</cp:lastModifiedBy>
  <cp:revision>2</cp:revision>
  <dcterms:modified xsi:type="dcterms:W3CDTF">2019-09-10T18:22:48Z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0x010100C37A9596B9F4334E90FD1055CAAD266E</vt:lpwstr>
  </property>
</Properties>
</file>